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7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7AB39-12D9-442F-901B-3C204677D242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C5A46-EA19-4428-885B-6D14E9935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94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914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92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626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817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3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8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75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06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0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2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6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72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79283-9446-4DDD-9B2F-60592AAE30AD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97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92D050"/>
                </a:solidFill>
              </a:rPr>
              <a:t>Me </a:t>
            </a:r>
            <a:r>
              <a:rPr lang="en-US" sz="4000" dirty="0" err="1" smtClean="0">
                <a:solidFill>
                  <a:srgbClr val="92D050"/>
                </a:solidFill>
              </a:rPr>
              <a:t>llamo</a:t>
            </a:r>
            <a:r>
              <a:rPr lang="en-US" sz="4000" dirty="0" smtClean="0">
                <a:solidFill>
                  <a:srgbClr val="92D050"/>
                </a:solidFill>
              </a:rPr>
              <a:t> __________ </a:t>
            </a:r>
            <a:r>
              <a:rPr lang="en-US" sz="4000" dirty="0" err="1" smtClean="0">
                <a:solidFill>
                  <a:srgbClr val="92D050"/>
                </a:solidFill>
              </a:rPr>
              <a:t>Clase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smtClean="0">
                <a:solidFill>
                  <a:srgbClr val="92D050"/>
                </a:solidFill>
              </a:rPr>
              <a:t>801</a:t>
            </a:r>
            <a:r>
              <a:rPr lang="en-US" sz="4000" dirty="0" smtClean="0">
                <a:solidFill>
                  <a:srgbClr val="92D050"/>
                </a:solidFill>
              </a:rPr>
              <a:t/>
            </a:r>
            <a:br>
              <a:rPr lang="en-US" sz="4000" dirty="0" smtClean="0">
                <a:solidFill>
                  <a:srgbClr val="92D050"/>
                </a:solidFill>
              </a:rPr>
            </a:br>
            <a:r>
              <a:rPr lang="en-US" sz="4000" dirty="0" smtClean="0">
                <a:solidFill>
                  <a:srgbClr val="92D050"/>
                </a:solidFill>
              </a:rPr>
              <a:t>La </a:t>
            </a:r>
            <a:r>
              <a:rPr lang="en-US" sz="4000" dirty="0" err="1" smtClean="0">
                <a:solidFill>
                  <a:srgbClr val="92D050"/>
                </a:solidFill>
              </a:rPr>
              <a:t>fecha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es</a:t>
            </a:r>
            <a:r>
              <a:rPr lang="en-US" sz="4000" dirty="0" smtClean="0">
                <a:solidFill>
                  <a:srgbClr val="92D050"/>
                </a:solidFill>
              </a:rPr>
              <a:t> el 21 de </a:t>
            </a:r>
            <a:r>
              <a:rPr lang="en-US" sz="4000" dirty="0" err="1" smtClean="0">
                <a:solidFill>
                  <a:srgbClr val="92D050"/>
                </a:solidFill>
              </a:rPr>
              <a:t>noviembre</a:t>
            </a:r>
            <a:r>
              <a:rPr lang="en-US" sz="4000" dirty="0" smtClean="0">
                <a:solidFill>
                  <a:srgbClr val="92D050"/>
                </a:solidFill>
              </a:rPr>
              <a:t> del 2013</a:t>
            </a:r>
            <a:endParaRPr lang="en-US" sz="40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181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Propósito # 24:</a:t>
            </a:r>
            <a:r>
              <a:rPr lang="es-ES_tradnl" dirty="0" smtClean="0"/>
              <a:t> ¿Da muchos exámenes tu profesor de matemáticas?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Actividad Inicial: </a:t>
            </a:r>
            <a:endParaRPr lang="es-ES_tradnl" dirty="0" smtClean="0"/>
          </a:p>
          <a:p>
            <a:r>
              <a:rPr lang="es-ES_tradnl" dirty="0" smtClean="0"/>
              <a:t>Copia y 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Jasmine</a:t>
            </a:r>
            <a:r>
              <a:rPr lang="es-ES_tradnl" dirty="0" smtClean="0"/>
              <a:t> y Tara__________ en clase. (participar)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Reggie</a:t>
            </a:r>
            <a:r>
              <a:rPr lang="es-ES_tradnl" dirty="0" smtClean="0"/>
              <a:t> _________ la pregunta. (contestar)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Tú ___________ la televisión en casa. (mirar)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Genesis</a:t>
            </a:r>
            <a:r>
              <a:rPr lang="es-ES_tradnl" dirty="0" smtClean="0"/>
              <a:t> y yo ____________ información en la red. (buscar)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__________ un examen de matemáticas. (tomar)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79025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Los verbos </a:t>
            </a:r>
            <a:r>
              <a:rPr lang="en-US" altLang="en-US" b="1">
                <a:solidFill>
                  <a:srgbClr val="FF0000"/>
                </a:solidFill>
              </a:rPr>
              <a:t>ir, dar, estar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762000"/>
            <a:ext cx="8305800" cy="4525963"/>
          </a:xfrm>
        </p:spPr>
        <p:txBody>
          <a:bodyPr/>
          <a:lstStyle/>
          <a:p>
            <a:r>
              <a:rPr lang="en-US" altLang="en-US" sz="2800" dirty="0" smtClean="0"/>
              <a:t>The verbs </a:t>
            </a:r>
            <a:r>
              <a:rPr lang="en-US" altLang="en-US" sz="2800" b="1" dirty="0" err="1"/>
              <a:t>ir</a:t>
            </a:r>
            <a:r>
              <a:rPr lang="en-US" altLang="en-US" sz="2800" dirty="0"/>
              <a:t> </a:t>
            </a:r>
            <a:r>
              <a:rPr lang="en-US" altLang="en-US" sz="2800" i="1" dirty="0">
                <a:latin typeface="Times New Roman" pitchFamily="18" charset="0"/>
              </a:rPr>
              <a:t>(to go),</a:t>
            </a:r>
            <a:r>
              <a:rPr lang="en-US" altLang="en-US" sz="2800" dirty="0"/>
              <a:t> </a:t>
            </a:r>
            <a:r>
              <a:rPr lang="en-US" altLang="en-US" sz="2800" b="1" dirty="0" err="1"/>
              <a:t>dar</a:t>
            </a:r>
            <a:r>
              <a:rPr lang="en-US" altLang="en-US" sz="2800" b="1" i="1" dirty="0"/>
              <a:t> </a:t>
            </a:r>
            <a:r>
              <a:rPr lang="en-US" altLang="en-US" sz="2800" i="1" dirty="0">
                <a:latin typeface="Times New Roman" pitchFamily="18" charset="0"/>
              </a:rPr>
              <a:t>(to give),</a:t>
            </a:r>
            <a:r>
              <a:rPr lang="en-US" altLang="en-US" sz="2800" b="1" i="1" dirty="0"/>
              <a:t> </a:t>
            </a:r>
            <a:r>
              <a:rPr lang="en-US" altLang="en-US" sz="2800" b="1" i="1" dirty="0" err="1"/>
              <a:t>estar</a:t>
            </a:r>
            <a:r>
              <a:rPr lang="en-US" altLang="en-US" sz="2800" b="1" i="1" dirty="0"/>
              <a:t> </a:t>
            </a:r>
            <a:r>
              <a:rPr lang="en-US" altLang="en-US" sz="2800" i="1" dirty="0">
                <a:latin typeface="Times New Roman" pitchFamily="18" charset="0"/>
              </a:rPr>
              <a:t>(to be)</a:t>
            </a:r>
            <a:r>
              <a:rPr lang="en-US" altLang="en-US" sz="2800" i="1" dirty="0"/>
              <a:t> </a:t>
            </a:r>
            <a:r>
              <a:rPr lang="en-US" altLang="en-US" sz="2800" dirty="0" smtClean="0"/>
              <a:t>are IRREGULAR because they have a </a:t>
            </a:r>
            <a:r>
              <a:rPr lang="en-US" altLang="en-US" sz="2800" u="sng" dirty="0" smtClean="0"/>
              <a:t>different form </a:t>
            </a:r>
            <a:r>
              <a:rPr lang="en-US" altLang="en-US" sz="2800" dirty="0"/>
              <a:t>i</a:t>
            </a:r>
            <a:r>
              <a:rPr lang="en-US" altLang="en-US" sz="2800" dirty="0" smtClean="0"/>
              <a:t>n the “</a:t>
            </a:r>
            <a:r>
              <a:rPr lang="en-US" altLang="en-US" sz="2800" u="sng" dirty="0" smtClean="0"/>
              <a:t>YO” conjugation</a:t>
            </a:r>
            <a:r>
              <a:rPr lang="en-US" altLang="en-US" sz="2800" dirty="0" smtClean="0"/>
              <a:t>.  </a:t>
            </a:r>
            <a:endParaRPr lang="en-US" altLang="en-US" sz="2800" dirty="0"/>
          </a:p>
          <a:p>
            <a:r>
              <a:rPr lang="en-US" altLang="en-US" sz="2800" dirty="0" smtClean="0"/>
              <a:t>The other conjugations are regular.</a:t>
            </a:r>
            <a:r>
              <a:rPr lang="en-US" altLang="en-US" sz="2800" i="1" dirty="0" smtClean="0"/>
              <a:t> </a:t>
            </a:r>
            <a:endParaRPr lang="en-US" altLang="en-US" sz="2800" i="1" dirty="0"/>
          </a:p>
          <a:p>
            <a:r>
              <a:rPr lang="en-US" altLang="en-US" sz="2800" dirty="0" smtClean="0"/>
              <a:t>Copy and study the table:</a:t>
            </a:r>
            <a:endParaRPr lang="en-US" altLang="en-US" sz="2800" dirty="0"/>
          </a:p>
        </p:txBody>
      </p:sp>
      <p:graphicFrame>
        <p:nvGraphicFramePr>
          <p:cNvPr id="8247" name="Group 55"/>
          <p:cNvGraphicFramePr>
            <a:graphicFrameLocks noGrp="1"/>
          </p:cNvGraphicFramePr>
          <p:nvPr>
            <p:ph sz="half" idx="2"/>
          </p:nvPr>
        </p:nvGraphicFramePr>
        <p:xfrm>
          <a:off x="914400" y="3124200"/>
          <a:ext cx="7772400" cy="3627120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638300"/>
                <a:gridCol w="1943100"/>
              </a:tblGrid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</a:t>
                      </a: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áis</a:t>
                      </a:r>
                      <a:endParaRPr kumimoji="0" lang="en-US" alt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</a:t>
                      </a: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Est</a:t>
                      </a: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398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Ejercicios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smtClean="0"/>
              <a:t>I- 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estas hoy?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¿Estas en la escuela ahora o estas en casa?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¿En qué clase estas?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¿Vas a casa después de las clases?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vas a casa?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7418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305800" cy="5867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WORKBOOK; p. </a:t>
            </a:r>
            <a:r>
              <a:rPr lang="en-US" altLang="en-US" sz="2800" dirty="0" smtClean="0"/>
              <a:t>3.10-3.11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en-US" sz="2800" dirty="0"/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 smtClean="0"/>
              <a:t>FOR ADDITIONAL PRACTICE: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Go to </a:t>
            </a:r>
            <a:r>
              <a:rPr lang="en-US" altLang="en-US" sz="2800" dirty="0">
                <a:hlinkClick r:id="rId2"/>
              </a:rPr>
              <a:t>www.glencoe.com</a:t>
            </a:r>
            <a:endParaRPr lang="en-US" altLang="en-US" sz="2800" dirty="0"/>
          </a:p>
          <a:p>
            <a:pPr lvl="1">
              <a:lnSpc>
                <a:spcPct val="80000"/>
              </a:lnSpc>
            </a:pPr>
            <a:r>
              <a:rPr lang="en-US" altLang="en-US" sz="2400" dirty="0" err="1"/>
              <a:t>QuickPassCode</a:t>
            </a:r>
            <a:r>
              <a:rPr lang="en-US" altLang="en-US" sz="2400" dirty="0"/>
              <a:t>: </a:t>
            </a:r>
            <a:r>
              <a:rPr lang="en-US" altLang="en-US" sz="2400" u="sng" dirty="0"/>
              <a:t>ASD4003c3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Under </a:t>
            </a:r>
            <a:r>
              <a:rPr lang="en-US" altLang="en-US" sz="2400" u="sng" dirty="0"/>
              <a:t>Grammar Practice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Play </a:t>
            </a:r>
            <a:r>
              <a:rPr lang="en-US" altLang="en-US" sz="2000" u="sng" dirty="0" err="1"/>
              <a:t>Presente</a:t>
            </a:r>
            <a:r>
              <a:rPr lang="en-US" altLang="en-US" sz="2000" u="sng" dirty="0"/>
              <a:t> de los </a:t>
            </a:r>
            <a:r>
              <a:rPr lang="en-US" altLang="en-US" sz="2000" u="sng" dirty="0" err="1"/>
              <a:t>verbos</a:t>
            </a:r>
            <a:r>
              <a:rPr lang="en-US" altLang="en-US" sz="2000" u="sng" dirty="0"/>
              <a:t> –</a:t>
            </a:r>
            <a:r>
              <a:rPr lang="en-US" altLang="en-US" sz="2000" u="sng" dirty="0" err="1"/>
              <a:t>ar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eGame</a:t>
            </a:r>
            <a:endParaRPr lang="en-US" altLang="en-US" sz="2000" dirty="0"/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Play </a:t>
            </a:r>
            <a:r>
              <a:rPr lang="en-US" altLang="en-US" sz="2000" u="sng" dirty="0"/>
              <a:t>Los </a:t>
            </a:r>
            <a:r>
              <a:rPr lang="en-US" altLang="en-US" sz="2000" u="sng" dirty="0" err="1"/>
              <a:t>verbos</a:t>
            </a:r>
            <a:r>
              <a:rPr lang="en-US" altLang="en-US" sz="2000" u="sng" dirty="0"/>
              <a:t> </a:t>
            </a:r>
            <a:r>
              <a:rPr lang="en-US" altLang="en-US" sz="2000" u="sng" dirty="0" err="1"/>
              <a:t>ir</a:t>
            </a:r>
            <a:r>
              <a:rPr lang="en-US" altLang="en-US" sz="2000" u="sng" dirty="0"/>
              <a:t>, </a:t>
            </a:r>
            <a:r>
              <a:rPr lang="en-US" altLang="en-US" sz="2000" u="sng" dirty="0" err="1"/>
              <a:t>dar</a:t>
            </a:r>
            <a:r>
              <a:rPr lang="en-US" altLang="en-US" sz="2000" u="sng" dirty="0"/>
              <a:t>, </a:t>
            </a:r>
            <a:r>
              <a:rPr lang="en-US" altLang="en-US" sz="2000" u="sng" dirty="0" err="1"/>
              <a:t>estar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eGame</a:t>
            </a:r>
            <a:endParaRPr lang="en-US" altLang="en-US" sz="20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QUIZ # 3 / 4 on </a:t>
            </a:r>
            <a:r>
              <a:rPr lang="en-US" altLang="en-US" sz="2800" dirty="0" smtClean="0"/>
              <a:t>MONDAY</a:t>
            </a:r>
            <a:r>
              <a:rPr lang="en-US" altLang="en-US" sz="2800" dirty="0"/>
              <a:t>!!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Study –AR verbs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Study verbs IR, DAR, and ESTAR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altLang="en-US" sz="2400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" y="381000"/>
            <a:ext cx="82296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>
                <a:solidFill>
                  <a:srgbClr val="FF0000"/>
                </a:solidFill>
              </a:rPr>
              <a:t># </a:t>
            </a:r>
            <a:r>
              <a:rPr lang="en-US" altLang="en-US" b="1" smtClean="0">
                <a:solidFill>
                  <a:srgbClr val="FF0000"/>
                </a:solidFill>
              </a:rPr>
              <a:t>24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77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258</Words>
  <Application>Microsoft Office PowerPoint</Application>
  <PresentationFormat>On-screen Show (4:3)</PresentationFormat>
  <Paragraphs>65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__________ Clase 801 La fecha es el 21 de noviembre del 2013</vt:lpstr>
      <vt:lpstr>Los verbos ir, dar, estar</vt:lpstr>
      <vt:lpstr>Ejercicios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18 de noviembre del 2013</dc:title>
  <dc:creator>Helen Zumaeta</dc:creator>
  <cp:lastModifiedBy>Helen Zumaeta</cp:lastModifiedBy>
  <cp:revision>14</cp:revision>
  <cp:lastPrinted>2013-11-21T14:06:26Z</cp:lastPrinted>
  <dcterms:created xsi:type="dcterms:W3CDTF">2013-11-18T18:16:03Z</dcterms:created>
  <dcterms:modified xsi:type="dcterms:W3CDTF">2013-11-21T15:26:05Z</dcterms:modified>
</cp:coreProperties>
</file>